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8"/>
  </p:handoutMasterIdLst>
  <p:sldIdLst>
    <p:sldId id="256" r:id="rId2"/>
    <p:sldId id="260" r:id="rId3"/>
    <p:sldId id="278" r:id="rId4"/>
    <p:sldId id="257" r:id="rId5"/>
    <p:sldId id="266" r:id="rId6"/>
    <p:sldId id="269" r:id="rId7"/>
    <p:sldId id="277" r:id="rId8"/>
    <p:sldId id="271" r:id="rId9"/>
    <p:sldId id="272" r:id="rId10"/>
    <p:sldId id="280" r:id="rId11"/>
    <p:sldId id="279" r:id="rId12"/>
    <p:sldId id="281" r:id="rId13"/>
    <p:sldId id="273" r:id="rId14"/>
    <p:sldId id="258" r:id="rId15"/>
    <p:sldId id="259" r:id="rId16"/>
    <p:sldId id="261" r:id="rId17"/>
    <p:sldId id="262" r:id="rId18"/>
    <p:sldId id="274" r:id="rId19"/>
    <p:sldId id="275" r:id="rId20"/>
    <p:sldId id="283" r:id="rId21"/>
    <p:sldId id="265" r:id="rId22"/>
    <p:sldId id="282" r:id="rId23"/>
    <p:sldId id="284" r:id="rId24"/>
    <p:sldId id="285" r:id="rId25"/>
    <p:sldId id="286" r:id="rId26"/>
    <p:sldId id="268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51659-704A-3A45-82C8-890AEB701F09}" type="doc">
      <dgm:prSet loTypeId="urn:microsoft.com/office/officeart/2005/8/layout/pList2#1" loCatId="list" qsTypeId="urn:microsoft.com/office/officeart/2005/8/quickstyle/simple4" qsCatId="simple" csTypeId="urn:microsoft.com/office/officeart/2005/8/colors/accent1_2" csCatId="accent1" phldr="1"/>
      <dgm:spPr/>
    </dgm:pt>
    <dgm:pt modelId="{9A831D58-DEE3-1644-A3D8-176CFF998C48}">
      <dgm:prSet phldrT="[Text]"/>
      <dgm:spPr/>
      <dgm:t>
        <a:bodyPr/>
        <a:lstStyle/>
        <a:p>
          <a:r>
            <a:rPr lang="en-US" dirty="0" err="1" smtClean="0"/>
            <a:t>Búsetumál</a:t>
          </a:r>
          <a:endParaRPr lang="en-US" dirty="0"/>
        </a:p>
      </dgm:t>
    </dgm:pt>
    <dgm:pt modelId="{E354EFF4-94A0-1C4B-AE7B-0522F797F6B6}" type="parTrans" cxnId="{D74A981F-16BD-CE43-89E3-7332B0893920}">
      <dgm:prSet/>
      <dgm:spPr/>
      <dgm:t>
        <a:bodyPr/>
        <a:lstStyle/>
        <a:p>
          <a:endParaRPr lang="en-US"/>
        </a:p>
      </dgm:t>
    </dgm:pt>
    <dgm:pt modelId="{DD75877A-D4E9-E641-827E-93DB9322A727}" type="sibTrans" cxnId="{D74A981F-16BD-CE43-89E3-7332B0893920}">
      <dgm:prSet/>
      <dgm:spPr/>
      <dgm:t>
        <a:bodyPr/>
        <a:lstStyle/>
        <a:p>
          <a:endParaRPr lang="en-US"/>
        </a:p>
      </dgm:t>
    </dgm:pt>
    <dgm:pt modelId="{5807C0F1-EE47-7748-9238-DF745099A359}">
      <dgm:prSet phldrT="[Text]"/>
      <dgm:spPr/>
      <dgm:t>
        <a:bodyPr/>
        <a:lstStyle/>
        <a:p>
          <a:r>
            <a:rPr lang="en-US" dirty="0" err="1" smtClean="0"/>
            <a:t>Atvinnumál</a:t>
          </a:r>
          <a:endParaRPr lang="en-US" dirty="0"/>
        </a:p>
      </dgm:t>
    </dgm:pt>
    <dgm:pt modelId="{E72A6D04-4076-0A42-B7D1-BB50F531B6E0}" type="parTrans" cxnId="{D7B56D6B-C77A-E04D-8A26-D59B754F8E22}">
      <dgm:prSet/>
      <dgm:spPr/>
      <dgm:t>
        <a:bodyPr/>
        <a:lstStyle/>
        <a:p>
          <a:endParaRPr lang="en-US"/>
        </a:p>
      </dgm:t>
    </dgm:pt>
    <dgm:pt modelId="{CACA1179-43FB-2F40-9A39-A17A0C25B312}" type="sibTrans" cxnId="{D7B56D6B-C77A-E04D-8A26-D59B754F8E22}">
      <dgm:prSet/>
      <dgm:spPr/>
      <dgm:t>
        <a:bodyPr/>
        <a:lstStyle/>
        <a:p>
          <a:endParaRPr lang="en-US"/>
        </a:p>
      </dgm:t>
    </dgm:pt>
    <dgm:pt modelId="{5C3219EB-4A40-5540-874E-01D0937FA20F}">
      <dgm:prSet phldrT="[Text]"/>
      <dgm:spPr/>
      <dgm:t>
        <a:bodyPr/>
        <a:lstStyle/>
        <a:p>
          <a:r>
            <a:rPr lang="en-US" dirty="0" err="1" smtClean="0"/>
            <a:t>Öryggismál</a:t>
          </a:r>
          <a:endParaRPr lang="en-US" dirty="0"/>
        </a:p>
      </dgm:t>
    </dgm:pt>
    <dgm:pt modelId="{FE75AB8E-23EC-1A42-B37D-389A5C7DF16B}" type="parTrans" cxnId="{0EF5A91A-D5AE-5A46-91D5-23E820B6167D}">
      <dgm:prSet/>
      <dgm:spPr/>
      <dgm:t>
        <a:bodyPr/>
        <a:lstStyle/>
        <a:p>
          <a:endParaRPr lang="en-US"/>
        </a:p>
      </dgm:t>
    </dgm:pt>
    <dgm:pt modelId="{4D33A47D-D558-D24E-AAB6-64CC599B7A52}" type="sibTrans" cxnId="{0EF5A91A-D5AE-5A46-91D5-23E820B6167D}">
      <dgm:prSet/>
      <dgm:spPr/>
      <dgm:t>
        <a:bodyPr/>
        <a:lstStyle/>
        <a:p>
          <a:endParaRPr lang="en-US"/>
        </a:p>
      </dgm:t>
    </dgm:pt>
    <dgm:pt modelId="{DA550076-D297-4644-BF6E-5A6C4D47A1DB}" type="pres">
      <dgm:prSet presAssocID="{68951659-704A-3A45-82C8-890AEB701F09}" presName="Name0" presStyleCnt="0">
        <dgm:presLayoutVars>
          <dgm:dir/>
          <dgm:resizeHandles val="exact"/>
        </dgm:presLayoutVars>
      </dgm:prSet>
      <dgm:spPr/>
    </dgm:pt>
    <dgm:pt modelId="{D05823D0-1F62-0248-BDC6-F50A40D2C983}" type="pres">
      <dgm:prSet presAssocID="{68951659-704A-3A45-82C8-890AEB701F09}" presName="bkgdShp" presStyleLbl="alignAccFollowNode1" presStyleIdx="0" presStyleCnt="1"/>
      <dgm:spPr/>
    </dgm:pt>
    <dgm:pt modelId="{D679049B-EAAA-1E4A-A38E-58EA53ACC9AC}" type="pres">
      <dgm:prSet presAssocID="{68951659-704A-3A45-82C8-890AEB701F09}" presName="linComp" presStyleCnt="0"/>
      <dgm:spPr/>
    </dgm:pt>
    <dgm:pt modelId="{F2ED1401-D401-764B-8CD8-F189C9BB90F7}" type="pres">
      <dgm:prSet presAssocID="{9A831D58-DEE3-1644-A3D8-176CFF998C48}" presName="compNode" presStyleCnt="0"/>
      <dgm:spPr/>
    </dgm:pt>
    <dgm:pt modelId="{C7E90361-17DF-2046-BD88-7B2506C05889}" type="pres">
      <dgm:prSet presAssocID="{9A831D58-DEE3-1644-A3D8-176CFF998C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647A7-56D2-AF4A-B274-CD15B2FBB5AE}" type="pres">
      <dgm:prSet presAssocID="{9A831D58-DEE3-1644-A3D8-176CFF998C48}" presName="invisiNode" presStyleLbl="node1" presStyleIdx="0" presStyleCnt="3"/>
      <dgm:spPr/>
    </dgm:pt>
    <dgm:pt modelId="{EC313B3D-8D9F-3642-A7FD-20A9B050E115}" type="pres">
      <dgm:prSet presAssocID="{9A831D58-DEE3-1644-A3D8-176CFF998C4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D97B25F-D597-3B4E-9AF7-71772F711F5B}" type="pres">
      <dgm:prSet presAssocID="{DD75877A-D4E9-E641-827E-93DB9322A7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FF5A86-E5FE-B749-BF0F-BC4739DBFFF6}" type="pres">
      <dgm:prSet presAssocID="{5807C0F1-EE47-7748-9238-DF745099A359}" presName="compNode" presStyleCnt="0"/>
      <dgm:spPr/>
    </dgm:pt>
    <dgm:pt modelId="{4EF6C7E0-29E7-564F-A09A-61ED4713C9F8}" type="pres">
      <dgm:prSet presAssocID="{5807C0F1-EE47-7748-9238-DF745099A3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12C11-A43C-494B-B42E-C03A7B8C4560}" type="pres">
      <dgm:prSet presAssocID="{5807C0F1-EE47-7748-9238-DF745099A359}" presName="invisiNode" presStyleLbl="node1" presStyleIdx="1" presStyleCnt="3"/>
      <dgm:spPr/>
    </dgm:pt>
    <dgm:pt modelId="{E535EB89-D209-9C4D-BD55-B8D8F5228BE7}" type="pres">
      <dgm:prSet presAssocID="{5807C0F1-EE47-7748-9238-DF745099A35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ED7E63C-AE95-8A43-9010-25F0250F870E}" type="pres">
      <dgm:prSet presAssocID="{CACA1179-43FB-2F40-9A39-A17A0C25B3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B76ACA-05D2-7A4B-AB0D-19083EDAA8D0}" type="pres">
      <dgm:prSet presAssocID="{5C3219EB-4A40-5540-874E-01D0937FA20F}" presName="compNode" presStyleCnt="0"/>
      <dgm:spPr/>
    </dgm:pt>
    <dgm:pt modelId="{D331CBEF-5CFF-3E41-A194-B1233C6B1989}" type="pres">
      <dgm:prSet presAssocID="{5C3219EB-4A40-5540-874E-01D0937FA2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E0403-AF24-B142-BF69-B2842A62E3E5}" type="pres">
      <dgm:prSet presAssocID="{5C3219EB-4A40-5540-874E-01D0937FA20F}" presName="invisiNode" presStyleLbl="node1" presStyleIdx="2" presStyleCnt="3"/>
      <dgm:spPr/>
    </dgm:pt>
    <dgm:pt modelId="{FD424471-BFCF-2545-A653-4477188E724A}" type="pres">
      <dgm:prSet presAssocID="{5C3219EB-4A40-5540-874E-01D0937FA20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294DA0C-D3CF-438E-97C8-1E91D0E6411A}" type="presOf" srcId="{DD75877A-D4E9-E641-827E-93DB9322A727}" destId="{CD97B25F-D597-3B4E-9AF7-71772F711F5B}" srcOrd="0" destOrd="0" presId="urn:microsoft.com/office/officeart/2005/8/layout/pList2#1"/>
    <dgm:cxn modelId="{C8CC3AE9-F629-482B-9F1F-7EE7DE0CCF74}" type="presOf" srcId="{CACA1179-43FB-2F40-9A39-A17A0C25B312}" destId="{FED7E63C-AE95-8A43-9010-25F0250F870E}" srcOrd="0" destOrd="0" presId="urn:microsoft.com/office/officeart/2005/8/layout/pList2#1"/>
    <dgm:cxn modelId="{EB287C92-DB7B-4036-A062-3E56FA8E7BFC}" type="presOf" srcId="{68951659-704A-3A45-82C8-890AEB701F09}" destId="{DA550076-D297-4644-BF6E-5A6C4D47A1DB}" srcOrd="0" destOrd="0" presId="urn:microsoft.com/office/officeart/2005/8/layout/pList2#1"/>
    <dgm:cxn modelId="{D74A981F-16BD-CE43-89E3-7332B0893920}" srcId="{68951659-704A-3A45-82C8-890AEB701F09}" destId="{9A831D58-DEE3-1644-A3D8-176CFF998C48}" srcOrd="0" destOrd="0" parTransId="{E354EFF4-94A0-1C4B-AE7B-0522F797F6B6}" sibTransId="{DD75877A-D4E9-E641-827E-93DB9322A727}"/>
    <dgm:cxn modelId="{0EF5A91A-D5AE-5A46-91D5-23E820B6167D}" srcId="{68951659-704A-3A45-82C8-890AEB701F09}" destId="{5C3219EB-4A40-5540-874E-01D0937FA20F}" srcOrd="2" destOrd="0" parTransId="{FE75AB8E-23EC-1A42-B37D-389A5C7DF16B}" sibTransId="{4D33A47D-D558-D24E-AAB6-64CC599B7A52}"/>
    <dgm:cxn modelId="{31EBC321-2B24-485B-B317-0444ABDA5267}" type="presOf" srcId="{5C3219EB-4A40-5540-874E-01D0937FA20F}" destId="{D331CBEF-5CFF-3E41-A194-B1233C6B1989}" srcOrd="0" destOrd="0" presId="urn:microsoft.com/office/officeart/2005/8/layout/pList2#1"/>
    <dgm:cxn modelId="{3140C3D3-5259-4251-9237-6259F4C50E4B}" type="presOf" srcId="{9A831D58-DEE3-1644-A3D8-176CFF998C48}" destId="{C7E90361-17DF-2046-BD88-7B2506C05889}" srcOrd="0" destOrd="0" presId="urn:microsoft.com/office/officeart/2005/8/layout/pList2#1"/>
    <dgm:cxn modelId="{1C4E532A-270D-4EDA-B9C6-57C614C8172E}" type="presOf" srcId="{5807C0F1-EE47-7748-9238-DF745099A359}" destId="{4EF6C7E0-29E7-564F-A09A-61ED4713C9F8}" srcOrd="0" destOrd="0" presId="urn:microsoft.com/office/officeart/2005/8/layout/pList2#1"/>
    <dgm:cxn modelId="{D7B56D6B-C77A-E04D-8A26-D59B754F8E22}" srcId="{68951659-704A-3A45-82C8-890AEB701F09}" destId="{5807C0F1-EE47-7748-9238-DF745099A359}" srcOrd="1" destOrd="0" parTransId="{E72A6D04-4076-0A42-B7D1-BB50F531B6E0}" sibTransId="{CACA1179-43FB-2F40-9A39-A17A0C25B312}"/>
    <dgm:cxn modelId="{14904A01-F1CB-4470-BCA9-5FDB6D8FC8E3}" type="presParOf" srcId="{DA550076-D297-4644-BF6E-5A6C4D47A1DB}" destId="{D05823D0-1F62-0248-BDC6-F50A40D2C983}" srcOrd="0" destOrd="0" presId="urn:microsoft.com/office/officeart/2005/8/layout/pList2#1"/>
    <dgm:cxn modelId="{C504774C-928C-4EAE-8D96-5E00D1BCCDC2}" type="presParOf" srcId="{DA550076-D297-4644-BF6E-5A6C4D47A1DB}" destId="{D679049B-EAAA-1E4A-A38E-58EA53ACC9AC}" srcOrd="1" destOrd="0" presId="urn:microsoft.com/office/officeart/2005/8/layout/pList2#1"/>
    <dgm:cxn modelId="{8624B19A-2849-44FF-9D8B-1BDD34E7CD1F}" type="presParOf" srcId="{D679049B-EAAA-1E4A-A38E-58EA53ACC9AC}" destId="{F2ED1401-D401-764B-8CD8-F189C9BB90F7}" srcOrd="0" destOrd="0" presId="urn:microsoft.com/office/officeart/2005/8/layout/pList2#1"/>
    <dgm:cxn modelId="{D57B9002-6CE0-4D56-9C61-D30A94639B28}" type="presParOf" srcId="{F2ED1401-D401-764B-8CD8-F189C9BB90F7}" destId="{C7E90361-17DF-2046-BD88-7B2506C05889}" srcOrd="0" destOrd="0" presId="urn:microsoft.com/office/officeart/2005/8/layout/pList2#1"/>
    <dgm:cxn modelId="{667E1057-FE50-47DC-B313-0D51C5377A00}" type="presParOf" srcId="{F2ED1401-D401-764B-8CD8-F189C9BB90F7}" destId="{ED8647A7-56D2-AF4A-B274-CD15B2FBB5AE}" srcOrd="1" destOrd="0" presId="urn:microsoft.com/office/officeart/2005/8/layout/pList2#1"/>
    <dgm:cxn modelId="{1BE94D33-5107-42DF-9566-C9570E06FA96}" type="presParOf" srcId="{F2ED1401-D401-764B-8CD8-F189C9BB90F7}" destId="{EC313B3D-8D9F-3642-A7FD-20A9B050E115}" srcOrd="2" destOrd="0" presId="urn:microsoft.com/office/officeart/2005/8/layout/pList2#1"/>
    <dgm:cxn modelId="{E0A6EA9D-B62D-4FC5-8466-77DA52A24ABA}" type="presParOf" srcId="{D679049B-EAAA-1E4A-A38E-58EA53ACC9AC}" destId="{CD97B25F-D597-3B4E-9AF7-71772F711F5B}" srcOrd="1" destOrd="0" presId="urn:microsoft.com/office/officeart/2005/8/layout/pList2#1"/>
    <dgm:cxn modelId="{A174F928-9327-4DA1-AD5E-332F45A008B4}" type="presParOf" srcId="{D679049B-EAAA-1E4A-A38E-58EA53ACC9AC}" destId="{D4FF5A86-E5FE-B749-BF0F-BC4739DBFFF6}" srcOrd="2" destOrd="0" presId="urn:microsoft.com/office/officeart/2005/8/layout/pList2#1"/>
    <dgm:cxn modelId="{E97C1C8F-4E9B-4369-8DE8-CB1B63498AA9}" type="presParOf" srcId="{D4FF5A86-E5FE-B749-BF0F-BC4739DBFFF6}" destId="{4EF6C7E0-29E7-564F-A09A-61ED4713C9F8}" srcOrd="0" destOrd="0" presId="urn:microsoft.com/office/officeart/2005/8/layout/pList2#1"/>
    <dgm:cxn modelId="{D014DC2B-9FB7-43D5-861C-4E0C9503BBD4}" type="presParOf" srcId="{D4FF5A86-E5FE-B749-BF0F-BC4739DBFFF6}" destId="{60812C11-A43C-494B-B42E-C03A7B8C4560}" srcOrd="1" destOrd="0" presId="urn:microsoft.com/office/officeart/2005/8/layout/pList2#1"/>
    <dgm:cxn modelId="{FD8FE727-352C-495A-89AC-421301D7BFDD}" type="presParOf" srcId="{D4FF5A86-E5FE-B749-BF0F-BC4739DBFFF6}" destId="{E535EB89-D209-9C4D-BD55-B8D8F5228BE7}" srcOrd="2" destOrd="0" presId="urn:microsoft.com/office/officeart/2005/8/layout/pList2#1"/>
    <dgm:cxn modelId="{B2CDFE9A-83B7-4EDD-89BF-ACD2ED9B135B}" type="presParOf" srcId="{D679049B-EAAA-1E4A-A38E-58EA53ACC9AC}" destId="{FED7E63C-AE95-8A43-9010-25F0250F870E}" srcOrd="3" destOrd="0" presId="urn:microsoft.com/office/officeart/2005/8/layout/pList2#1"/>
    <dgm:cxn modelId="{52C13704-A45C-42CA-B64F-D58ACB463CDF}" type="presParOf" srcId="{D679049B-EAAA-1E4A-A38E-58EA53ACC9AC}" destId="{5DB76ACA-05D2-7A4B-AB0D-19083EDAA8D0}" srcOrd="4" destOrd="0" presId="urn:microsoft.com/office/officeart/2005/8/layout/pList2#1"/>
    <dgm:cxn modelId="{89ECD7B8-F08B-44D3-AA3B-8F5D0920F9BF}" type="presParOf" srcId="{5DB76ACA-05D2-7A4B-AB0D-19083EDAA8D0}" destId="{D331CBEF-5CFF-3E41-A194-B1233C6B1989}" srcOrd="0" destOrd="0" presId="urn:microsoft.com/office/officeart/2005/8/layout/pList2#1"/>
    <dgm:cxn modelId="{7E168D4C-569C-44B2-93B2-4981E4E87161}" type="presParOf" srcId="{5DB76ACA-05D2-7A4B-AB0D-19083EDAA8D0}" destId="{9FBE0403-AF24-B142-BF69-B2842A62E3E5}" srcOrd="1" destOrd="0" presId="urn:microsoft.com/office/officeart/2005/8/layout/pList2#1"/>
    <dgm:cxn modelId="{B77A479A-A452-41A0-B261-2F392DA12657}" type="presParOf" srcId="{5DB76ACA-05D2-7A4B-AB0D-19083EDAA8D0}" destId="{FD424471-BFCF-2545-A653-4477188E724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823D0-1F62-0248-BDC6-F50A40D2C983}">
      <dsp:nvSpPr>
        <dsp:cNvPr id="0" name=""/>
        <dsp:cNvSpPr/>
      </dsp:nvSpPr>
      <dsp:spPr>
        <a:xfrm>
          <a:off x="0" y="0"/>
          <a:ext cx="8229600" cy="18516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13B3D-8D9F-3642-A7FD-20A9B050E115}">
      <dsp:nvSpPr>
        <dsp:cNvPr id="0" name=""/>
        <dsp:cNvSpPr/>
      </dsp:nvSpPr>
      <dsp:spPr>
        <a:xfrm>
          <a:off x="246887" y="246888"/>
          <a:ext cx="2417445" cy="13578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E90361-17DF-2046-BD88-7B2506C05889}">
      <dsp:nvSpPr>
        <dsp:cNvPr id="0" name=""/>
        <dsp:cNvSpPr/>
      </dsp:nvSpPr>
      <dsp:spPr>
        <a:xfrm rot="10800000">
          <a:off x="246887" y="1851660"/>
          <a:ext cx="2417445" cy="22631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Búsetumál</a:t>
          </a:r>
          <a:endParaRPr lang="en-US" sz="3100" kern="1200" dirty="0"/>
        </a:p>
      </dsp:txBody>
      <dsp:txXfrm rot="10800000">
        <a:off x="316486" y="1851660"/>
        <a:ext cx="2278247" cy="2193541"/>
      </dsp:txXfrm>
    </dsp:sp>
    <dsp:sp modelId="{E535EB89-D209-9C4D-BD55-B8D8F5228BE7}">
      <dsp:nvSpPr>
        <dsp:cNvPr id="0" name=""/>
        <dsp:cNvSpPr/>
      </dsp:nvSpPr>
      <dsp:spPr>
        <a:xfrm>
          <a:off x="2906077" y="246888"/>
          <a:ext cx="2417445" cy="13578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F6C7E0-29E7-564F-A09A-61ED4713C9F8}">
      <dsp:nvSpPr>
        <dsp:cNvPr id="0" name=""/>
        <dsp:cNvSpPr/>
      </dsp:nvSpPr>
      <dsp:spPr>
        <a:xfrm rot="10800000">
          <a:off x="2906077" y="1851660"/>
          <a:ext cx="2417445" cy="22631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Atvinnumál</a:t>
          </a:r>
          <a:endParaRPr lang="en-US" sz="3100" kern="1200" dirty="0"/>
        </a:p>
      </dsp:txBody>
      <dsp:txXfrm rot="10800000">
        <a:off x="2975676" y="1851660"/>
        <a:ext cx="2278247" cy="2193541"/>
      </dsp:txXfrm>
    </dsp:sp>
    <dsp:sp modelId="{FD424471-BFCF-2545-A653-4477188E724A}">
      <dsp:nvSpPr>
        <dsp:cNvPr id="0" name=""/>
        <dsp:cNvSpPr/>
      </dsp:nvSpPr>
      <dsp:spPr>
        <a:xfrm>
          <a:off x="5565267" y="246888"/>
          <a:ext cx="2417445" cy="13578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31CBEF-5CFF-3E41-A194-B1233C6B1989}">
      <dsp:nvSpPr>
        <dsp:cNvPr id="0" name=""/>
        <dsp:cNvSpPr/>
      </dsp:nvSpPr>
      <dsp:spPr>
        <a:xfrm rot="10800000">
          <a:off x="5565267" y="1851660"/>
          <a:ext cx="2417445" cy="226314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Öryggismál</a:t>
          </a:r>
          <a:endParaRPr lang="en-US" sz="3100" kern="1200" dirty="0"/>
        </a:p>
      </dsp:txBody>
      <dsp:txXfrm rot="10800000">
        <a:off x="5634866" y="1851660"/>
        <a:ext cx="2278247" cy="2193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6FED8A-0D86-4EE1-8FA5-3CAB49D66EF8}" type="datetimeFigureOut">
              <a:rPr lang="is-IS"/>
              <a:pPr>
                <a:defRPr/>
              </a:pPr>
              <a:t>16.12.2013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54AC50-F3A8-488D-95C0-196FBD8A25CC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0520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8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4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5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3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2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4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87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57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1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photo.php?v=10150842812560073&amp;set=o.63257701819&amp;type=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684588"/>
            <a:ext cx="459581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4724400" y="5476875"/>
            <a:ext cx="4333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en-US" altLang="is-IS" sz="2100" b="1" dirty="0" err="1" smtClean="0">
                <a:latin typeface="Calibri" pitchFamily="-112" charset="0"/>
              </a:rPr>
              <a:t>Íbúafundur</a:t>
            </a:r>
            <a:r>
              <a:rPr lang="en-US" altLang="is-IS" sz="2100" b="1" dirty="0" smtClean="0">
                <a:latin typeface="Calibri" pitchFamily="-112" charset="0"/>
              </a:rPr>
              <a:t> </a:t>
            </a:r>
            <a:r>
              <a:rPr lang="en-US" altLang="is-IS" sz="2100" b="1" dirty="0" err="1" smtClean="0">
                <a:latin typeface="Calibri" pitchFamily="-112" charset="0"/>
              </a:rPr>
              <a:t>Herðubreið</a:t>
            </a:r>
            <a:endParaRPr lang="en-US" altLang="is-IS" sz="2100" b="1" dirty="0" smtClean="0">
              <a:latin typeface="Calibri" pitchFamily="-112" charset="0"/>
            </a:endParaRPr>
          </a:p>
          <a:p>
            <a:pPr eaLnBrk="1" hangingPunct="1"/>
            <a:r>
              <a:rPr lang="en-US" altLang="is-IS" sz="2100" b="1" dirty="0" smtClean="0">
                <a:latin typeface="Calibri" pitchFamily="-112" charset="0"/>
              </a:rPr>
              <a:t>16. </a:t>
            </a:r>
            <a:r>
              <a:rPr lang="en-US" altLang="is-IS" sz="2100" b="1" dirty="0" smtClean="0">
                <a:latin typeface="Calibri" pitchFamily="-112" charset="0"/>
              </a:rPr>
              <a:t>d</a:t>
            </a:r>
            <a:r>
              <a:rPr lang="en-US" altLang="is-IS" sz="2100" b="1" dirty="0" smtClean="0">
                <a:latin typeface="Calibri" pitchFamily="-112" charset="0"/>
              </a:rPr>
              <a:t>es. 2013 kl. 17:00</a:t>
            </a:r>
            <a:endParaRPr lang="en-US" altLang="is-IS" sz="2100" b="1" dirty="0">
              <a:latin typeface="Calibri" pitchFamily="-112" charset="0"/>
            </a:endParaRPr>
          </a:p>
        </p:txBody>
      </p:sp>
      <p:pic>
        <p:nvPicPr>
          <p:cNvPr id="1028" name="Picture 5" descr="fjardareidi-skil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6246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 bwMode="auto">
          <a:xfrm>
            <a:off x="684213" y="1081088"/>
            <a:ext cx="8229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endParaRPr lang="en-US" altLang="is-IS" u="sng" dirty="0" smtClean="0"/>
          </a:p>
          <a:p>
            <a:pPr algn="ctr">
              <a:buFont typeface="Arial" charset="0"/>
              <a:buNone/>
            </a:pPr>
            <a:endParaRPr lang="en-US" altLang="is-IS" dirty="0" smtClean="0"/>
          </a:p>
          <a:p>
            <a:pPr algn="ctr">
              <a:buFont typeface="Arial" charset="0"/>
              <a:buNone/>
            </a:pPr>
            <a:endParaRPr lang="en-US" altLang="is-IS" dirty="0" smtClean="0"/>
          </a:p>
          <a:p>
            <a:pPr algn="ctr">
              <a:buFont typeface="Arial" charset="0"/>
              <a:buNone/>
            </a:pPr>
            <a:endParaRPr lang="is-IS" altLang="is-IS" dirty="0" smtClean="0"/>
          </a:p>
          <a:p>
            <a:pPr algn="ctr">
              <a:buFont typeface="Arial" charset="0"/>
              <a:buNone/>
            </a:pPr>
            <a:r>
              <a:rPr lang="en-US" altLang="is-IS" dirty="0" err="1" smtClean="0">
                <a:hlinkClick r:id="rId2"/>
              </a:rPr>
              <a:t>Skyggni</a:t>
            </a:r>
            <a:r>
              <a:rPr lang="en-US" altLang="is-IS" dirty="0" smtClean="0">
                <a:hlinkClick r:id="rId2"/>
              </a:rPr>
              <a:t>, </a:t>
            </a:r>
            <a:r>
              <a:rPr lang="en-US" altLang="is-IS" dirty="0" err="1" smtClean="0">
                <a:hlinkClick r:id="rId2"/>
              </a:rPr>
              <a:t>ca</a:t>
            </a:r>
            <a:r>
              <a:rPr lang="en-US" altLang="is-IS" dirty="0" smtClean="0">
                <a:hlinkClick r:id="rId2"/>
              </a:rPr>
              <a:t> </a:t>
            </a:r>
            <a:r>
              <a:rPr lang="en-US" altLang="is-IS" dirty="0" err="1" smtClean="0">
                <a:hlinkClick r:id="rId2"/>
              </a:rPr>
              <a:t>eitt</a:t>
            </a:r>
            <a:r>
              <a:rPr lang="en-US" altLang="is-IS" dirty="0" smtClean="0">
                <a:hlinkClick r:id="rId2"/>
              </a:rPr>
              <a:t> </a:t>
            </a:r>
            <a:r>
              <a:rPr lang="en-US" altLang="is-IS" dirty="0" err="1" smtClean="0">
                <a:hlinkClick r:id="rId2"/>
              </a:rPr>
              <a:t>húdd</a:t>
            </a:r>
            <a:r>
              <a:rPr lang="en-US" altLang="is-IS" dirty="0" smtClean="0">
                <a:hlinkClick r:id="rId2"/>
              </a:rPr>
              <a:t>!</a:t>
            </a:r>
            <a:endParaRPr lang="en-US" altLang="is-IS" dirty="0" smtClean="0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50825" y="1081088"/>
            <a:ext cx="86629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is-IS" altLang="is-IS" sz="4800"/>
              <a:t>Má bjóða þér </a:t>
            </a:r>
            <a:br>
              <a:rPr lang="is-IS" altLang="is-IS" sz="4800"/>
            </a:br>
            <a:r>
              <a:rPr lang="is-IS" altLang="is-IS" sz="4800"/>
              <a:t>á Fjarðarheiði?</a:t>
            </a:r>
            <a:endParaRPr lang="en-US" altLang="is-IS" sz="4800"/>
          </a:p>
        </p:txBody>
      </p:sp>
      <p:pic>
        <p:nvPicPr>
          <p:cNvPr id="10244" name="Picture 4" descr="fjardarheidargong_final_hlid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353425" cy="398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s-IS" altLang="is-IS" dirty="0" smtClean="0"/>
              <a:t>Á fyrstu </a:t>
            </a:r>
            <a:r>
              <a:rPr lang="is-IS" altLang="is-IS" b="1" dirty="0" smtClean="0"/>
              <a:t>5 mánuðum </a:t>
            </a:r>
            <a:r>
              <a:rPr lang="is-IS" altLang="is-IS" dirty="0" smtClean="0"/>
              <a:t>ársins var skráð  </a:t>
            </a:r>
            <a:br>
              <a:rPr lang="is-IS" altLang="is-IS" dirty="0" smtClean="0"/>
            </a:br>
            <a:r>
              <a:rPr lang="is-IS" altLang="is-IS" dirty="0" smtClean="0"/>
              <a:t>ófærð á Fjarðarheiði,  </a:t>
            </a:r>
            <a:r>
              <a:rPr lang="is-IS" altLang="is-IS" sz="4800" b="1" dirty="0" smtClean="0"/>
              <a:t>30</a:t>
            </a:r>
            <a:r>
              <a:rPr lang="is-IS" altLang="is-IS" dirty="0" smtClean="0"/>
              <a:t> </a:t>
            </a:r>
            <a:r>
              <a:rPr lang="is-IS" altLang="is-IS" b="1" dirty="0" smtClean="0"/>
              <a:t>dagar </a:t>
            </a:r>
            <a:r>
              <a:rPr lang="is-IS" altLang="is-IS" dirty="0" smtClean="0"/>
              <a:t/>
            </a:r>
            <a:br>
              <a:rPr lang="is-IS" altLang="is-IS" dirty="0" smtClean="0"/>
            </a:br>
            <a:r>
              <a:rPr lang="is-IS" altLang="is-IS" dirty="0" smtClean="0"/>
              <a:t>skv. Vegagerðinni.</a:t>
            </a:r>
          </a:p>
          <a:p>
            <a:r>
              <a:rPr lang="is-IS" altLang="is-IS" dirty="0" smtClean="0"/>
              <a:t>Til viðbótar voru skráðir </a:t>
            </a:r>
            <a:r>
              <a:rPr lang="is-IS" altLang="is-IS" sz="4800" b="1" dirty="0" smtClean="0"/>
              <a:t>15</a:t>
            </a:r>
            <a:r>
              <a:rPr lang="is-IS" altLang="is-IS" b="1" dirty="0" smtClean="0"/>
              <a:t> dagar </a:t>
            </a:r>
            <a:r>
              <a:rPr lang="is-IS" altLang="is-IS" dirty="0" smtClean="0"/>
              <a:t>með þæfingsfærð og tilheyrandi erfiðleikum á heiðinni.</a:t>
            </a:r>
            <a:endParaRPr lang="en-US" altLang="is-IS" b="1" dirty="0" smtClean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Staðreyndir tala sínu máli!</a:t>
            </a:r>
          </a:p>
        </p:txBody>
      </p:sp>
      <p:pic>
        <p:nvPicPr>
          <p:cNvPr id="11268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s-IS" altLang="is-IS" smtClean="0"/>
              <a:t>Ekki bara Seyðfirðingar </a:t>
            </a:r>
            <a:br>
              <a:rPr lang="is-IS" altLang="is-IS" smtClean="0"/>
            </a:br>
            <a:r>
              <a:rPr lang="is-IS" altLang="is-IS" smtClean="0"/>
              <a:t>sem komnir eru að þolmörkum!</a:t>
            </a:r>
            <a:endParaRPr lang="en-US" altLang="is-IS" smtClean="0"/>
          </a:p>
        </p:txBody>
      </p:sp>
      <p:pic>
        <p:nvPicPr>
          <p:cNvPr id="12291" name="Content Placeholder 3" descr="atokogeld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989138"/>
            <a:ext cx="603567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Umferðin á Fjarðarheiði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1196975"/>
            <a:ext cx="82296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altLang="is-IS" i="1" dirty="0" err="1" smtClean="0">
                <a:solidFill>
                  <a:srgbClr val="000000"/>
                </a:solidFill>
              </a:rPr>
              <a:t>Vetrardagsumferð</a:t>
            </a:r>
            <a:r>
              <a:rPr lang="en-US" altLang="is-IS" i="1" dirty="0" smtClean="0">
                <a:solidFill>
                  <a:srgbClr val="000000"/>
                </a:solidFill>
              </a:rPr>
              <a:t> = </a:t>
            </a:r>
            <a:r>
              <a:rPr lang="en-US" altLang="is-IS" b="1" i="1" dirty="0" smtClean="0">
                <a:solidFill>
                  <a:srgbClr val="000000"/>
                </a:solidFill>
              </a:rPr>
              <a:t>200-500 </a:t>
            </a:r>
            <a:r>
              <a:rPr lang="en-US" altLang="is-IS" b="1" i="1" dirty="0" err="1" smtClean="0">
                <a:solidFill>
                  <a:srgbClr val="000000"/>
                </a:solidFill>
              </a:rPr>
              <a:t>ökutæki</a:t>
            </a:r>
            <a:endParaRPr lang="en-US" altLang="is-IS" b="1" i="1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is-IS" i="1" dirty="0" err="1" smtClean="0">
                <a:solidFill>
                  <a:srgbClr val="000000"/>
                </a:solidFill>
              </a:rPr>
              <a:t>Sumardagsumferð</a:t>
            </a:r>
            <a:r>
              <a:rPr lang="en-US" altLang="is-IS" i="1" dirty="0" smtClean="0">
                <a:solidFill>
                  <a:srgbClr val="000000"/>
                </a:solidFill>
              </a:rPr>
              <a:t> = </a:t>
            </a:r>
            <a:r>
              <a:rPr lang="en-US" altLang="is-IS" b="1" i="1" dirty="0" smtClean="0">
                <a:solidFill>
                  <a:srgbClr val="000000"/>
                </a:solidFill>
              </a:rPr>
              <a:t>500-1000 </a:t>
            </a:r>
            <a:r>
              <a:rPr lang="en-US" altLang="is-IS" b="1" i="1" dirty="0" err="1" smtClean="0">
                <a:solidFill>
                  <a:srgbClr val="000000"/>
                </a:solidFill>
              </a:rPr>
              <a:t>ökutæki</a:t>
            </a:r>
            <a:r>
              <a:rPr lang="en-US" altLang="is-IS" b="1" i="1" dirty="0" smtClean="0">
                <a:solidFill>
                  <a:srgbClr val="000000"/>
                </a:solidFill>
              </a:rPr>
              <a:t> </a:t>
            </a:r>
            <a:r>
              <a:rPr lang="en-US" altLang="is-IS" sz="1500" b="1" i="1" dirty="0" smtClean="0">
                <a:solidFill>
                  <a:srgbClr val="000000"/>
                </a:solidFill>
              </a:rPr>
              <a:t>*</a:t>
            </a:r>
          </a:p>
          <a:p>
            <a:pPr eaLnBrk="1" hangingPunct="1">
              <a:buFont typeface="Arial" charset="0"/>
              <a:buNone/>
            </a:pPr>
            <a:endParaRPr lang="en-US" altLang="is-IS" sz="1500" b="1" i="1" dirty="0" smtClean="0">
              <a:solidFill>
                <a:srgbClr val="000000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en-US" altLang="is-IS" sz="1500" i="1" dirty="0" smtClean="0">
                <a:solidFill>
                  <a:srgbClr val="000000"/>
                </a:solidFill>
              </a:rPr>
              <a:t>* </a:t>
            </a:r>
            <a:r>
              <a:rPr lang="en-US" altLang="is-IS" sz="1500" i="1" dirty="0" err="1" smtClean="0">
                <a:solidFill>
                  <a:srgbClr val="000000"/>
                </a:solidFill>
              </a:rPr>
              <a:t>Skýrsla</a:t>
            </a:r>
            <a:r>
              <a:rPr lang="en-US" altLang="is-IS" sz="1500" i="1" dirty="0" smtClean="0">
                <a:solidFill>
                  <a:srgbClr val="000000"/>
                </a:solidFill>
              </a:rPr>
              <a:t> </a:t>
            </a:r>
            <a:r>
              <a:rPr lang="en-US" altLang="is-IS" sz="1500" i="1" dirty="0" err="1" smtClean="0">
                <a:solidFill>
                  <a:srgbClr val="000000"/>
                </a:solidFill>
              </a:rPr>
              <a:t>Vegagerðarinnar</a:t>
            </a:r>
            <a:endParaRPr lang="en-US" altLang="is-IS" sz="1500" i="1" dirty="0" smtClean="0">
              <a:solidFill>
                <a:srgbClr val="000000"/>
              </a:solidFill>
            </a:endParaRPr>
          </a:p>
        </p:txBody>
      </p:sp>
      <p:pic>
        <p:nvPicPr>
          <p:cNvPr id="13316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286000" y="19970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is-IS" altLang="is-IS" sz="180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343400" y="3276600"/>
            <a:ext cx="42275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en-US" altLang="is-IS" dirty="0" err="1"/>
              <a:t>Þessar</a:t>
            </a:r>
            <a:r>
              <a:rPr lang="en-US" altLang="is-IS" dirty="0"/>
              <a:t> </a:t>
            </a:r>
            <a:r>
              <a:rPr lang="en-US" altLang="is-IS" dirty="0" err="1" smtClean="0"/>
              <a:t>tölur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hafa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farið</a:t>
            </a:r>
            <a:r>
              <a:rPr lang="en-US" altLang="is-IS" dirty="0" smtClean="0"/>
              <a:t> </a:t>
            </a:r>
            <a:r>
              <a:rPr lang="en-US" altLang="is-IS" dirty="0" err="1"/>
              <a:t>hækkandi</a:t>
            </a:r>
            <a:r>
              <a:rPr lang="en-US" altLang="is-IS" dirty="0"/>
              <a:t> </a:t>
            </a:r>
            <a:r>
              <a:rPr lang="en-US" altLang="is-IS" dirty="0" err="1"/>
              <a:t>með</a:t>
            </a:r>
            <a:r>
              <a:rPr lang="en-US" altLang="is-IS" dirty="0"/>
              <a:t> </a:t>
            </a:r>
            <a:r>
              <a:rPr lang="en-US" altLang="is-IS" dirty="0" err="1"/>
              <a:t>auknum</a:t>
            </a:r>
            <a:r>
              <a:rPr lang="en-US" altLang="is-IS" dirty="0"/>
              <a:t> fólks- og </a:t>
            </a:r>
            <a:r>
              <a:rPr lang="en-US" altLang="is-IS" dirty="0" err="1"/>
              <a:t>vöruflutningum</a:t>
            </a:r>
            <a:r>
              <a:rPr lang="en-US" altLang="is-IS" dirty="0"/>
              <a:t> </a:t>
            </a:r>
            <a:r>
              <a:rPr lang="en-US" altLang="is-IS" dirty="0" err="1"/>
              <a:t>með</a:t>
            </a:r>
            <a:r>
              <a:rPr lang="en-US" altLang="is-IS" dirty="0"/>
              <a:t> </a:t>
            </a:r>
            <a:r>
              <a:rPr lang="en-US" altLang="is-IS" dirty="0" err="1"/>
              <a:t>Norrænu</a:t>
            </a:r>
            <a:r>
              <a:rPr lang="en-US" altLang="is-IS" dirty="0"/>
              <a:t>. </a:t>
            </a:r>
          </a:p>
        </p:txBody>
      </p:sp>
      <p:pic>
        <p:nvPicPr>
          <p:cNvPr id="13319" name="Picture 6" descr="heidin_husbil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429000"/>
            <a:ext cx="322897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Fjarðarheiðargöng – fyrir hverja?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4" descr="fjardarheidargong_final_hlid_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Fjarðarheiðargöng eru búsetumál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s-IS" dirty="0" err="1" smtClean="0"/>
              <a:t>Búsetuöryggi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íbúa</a:t>
            </a:r>
            <a:r>
              <a:rPr lang="en-US" altLang="is-IS" dirty="0" smtClean="0"/>
              <a:t> á Seyðisfirði </a:t>
            </a:r>
            <a:r>
              <a:rPr lang="en-US" altLang="is-IS" dirty="0" err="1" smtClean="0"/>
              <a:t>eykst</a:t>
            </a:r>
            <a:r>
              <a:rPr lang="en-US" altLang="is-I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s-IS" dirty="0" err="1" smtClean="0"/>
              <a:t>Stærra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atvinnu</a:t>
            </a:r>
            <a:r>
              <a:rPr lang="en-US" altLang="is-IS" dirty="0" smtClean="0"/>
              <a:t>- og </a:t>
            </a:r>
            <a:r>
              <a:rPr lang="en-US" altLang="is-IS" dirty="0" err="1" smtClean="0"/>
              <a:t>þjónustusvæði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með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tengingu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við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Fljótsdalshérað</a:t>
            </a:r>
            <a:r>
              <a:rPr lang="en-US" altLang="is-I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s-IS" dirty="0" err="1" smtClean="0"/>
              <a:t>Margir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íbúar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Seyðisfjarðar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sækja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að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jafnaði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atvinnu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eða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nám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til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Héraðs</a:t>
            </a:r>
            <a:r>
              <a:rPr lang="en-US" altLang="is-IS" dirty="0" smtClean="0"/>
              <a:t> og </a:t>
            </a:r>
            <a:r>
              <a:rPr lang="en-US" altLang="is-IS" dirty="0" err="1" smtClean="0"/>
              <a:t>eiga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því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mikið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undir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öruggum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samgöngum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milli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staðanna</a:t>
            </a:r>
            <a:r>
              <a:rPr lang="en-US" altLang="is-I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s-IS" dirty="0" err="1" smtClean="0"/>
              <a:t>Göngin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eru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forsenda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heildstæðara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atvinnu</a:t>
            </a:r>
            <a:r>
              <a:rPr lang="en-US" altLang="is-IS" dirty="0" smtClean="0"/>
              <a:t>- og </a:t>
            </a:r>
            <a:r>
              <a:rPr lang="en-US" altLang="is-IS" dirty="0" err="1" smtClean="0"/>
              <a:t>búsetusvæðis</a:t>
            </a:r>
            <a:r>
              <a:rPr lang="en-US" altLang="is-IS" dirty="0" smtClean="0"/>
              <a:t> á </a:t>
            </a:r>
            <a:r>
              <a:rPr lang="en-US" altLang="is-IS" dirty="0" err="1" smtClean="0"/>
              <a:t>miðju</a:t>
            </a:r>
            <a:r>
              <a:rPr lang="en-US" altLang="is-IS" dirty="0" smtClean="0"/>
              <a:t> Austurlandi.</a:t>
            </a:r>
          </a:p>
          <a:p>
            <a:pPr eaLnBrk="1" hangingPunct="1">
              <a:lnSpc>
                <a:spcPct val="90000"/>
              </a:lnSpc>
            </a:pPr>
            <a:endParaRPr lang="en-US" altLang="is-IS" dirty="0" smtClean="0"/>
          </a:p>
        </p:txBody>
      </p:sp>
      <p:pic>
        <p:nvPicPr>
          <p:cNvPr id="15364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Fjarðarheiðargöng eru atvinnumál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z="2800" smtClean="0"/>
              <a:t>Brýnt hagsmunamál vegna ferjusiglinga og uppbyggingar ferða- og fraktþjónstu í tengslum við þær.</a:t>
            </a:r>
          </a:p>
          <a:p>
            <a:pPr eaLnBrk="1" hangingPunct="1"/>
            <a:r>
              <a:rPr lang="en-US" altLang="is-IS" sz="2800" smtClean="0"/>
              <a:t>Skapa möguleika til fjölbreyttari atvinnusóknar íbúa á stærra svæði.</a:t>
            </a:r>
          </a:p>
          <a:p>
            <a:pPr eaLnBrk="1" hangingPunct="1"/>
            <a:r>
              <a:rPr lang="en-US" altLang="is-IS" sz="2800" smtClean="0"/>
              <a:t>Mikilsvert hagsmunamál fyrir starfsemi fyrirtækja, s.s í sjávarútvegi, iðnaði og þjónustu. </a:t>
            </a:r>
          </a:p>
          <a:p>
            <a:pPr eaLnBrk="1" hangingPunct="1"/>
            <a:r>
              <a:rPr lang="en-US" altLang="is-IS" sz="2800" smtClean="0"/>
              <a:t>Ótryggar samgöngur eru helsta ógn við fjárfestingar og aukin atvinnutækifæri á Seyðisfirði.</a:t>
            </a:r>
          </a:p>
          <a:p>
            <a:pPr eaLnBrk="1" hangingPunct="1">
              <a:buFont typeface="Arial" charset="0"/>
              <a:buNone/>
            </a:pPr>
            <a:endParaRPr lang="en-US" altLang="is-IS" smtClean="0"/>
          </a:p>
          <a:p>
            <a:pPr eaLnBrk="1" hangingPunct="1"/>
            <a:endParaRPr lang="en-US" altLang="is-IS" smtClean="0"/>
          </a:p>
          <a:p>
            <a:pPr eaLnBrk="1" hangingPunct="1"/>
            <a:endParaRPr lang="en-US" altLang="is-IS" smtClean="0"/>
          </a:p>
        </p:txBody>
      </p:sp>
      <p:pic>
        <p:nvPicPr>
          <p:cNvPr id="16388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Fjarðarheiðargöng eru öryggismál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25538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z="3000" smtClean="0"/>
              <a:t>Seyðisfjörður er á skilgreindu snjóflóðasvæði. </a:t>
            </a:r>
            <a:br>
              <a:rPr lang="en-US" altLang="is-IS" sz="3000" smtClean="0"/>
            </a:br>
            <a:r>
              <a:rPr lang="en-US" altLang="is-IS" sz="3000" smtClean="0"/>
              <a:t>- Sá möguleiki er raunverulegur að saman fari ófærð á Fjarðarheiði og hættuástand vegna snjóflóða inn í byggð.</a:t>
            </a:r>
          </a:p>
          <a:p>
            <a:pPr eaLnBrk="1" hangingPunct="1"/>
            <a:r>
              <a:rPr lang="en-US" altLang="is-IS" sz="3000" smtClean="0"/>
              <a:t>Brýnt er að tryggja Seyðfirðingum betra aðgengi að bráðaþjónustu, sjúkrahúsi og flugvelli.</a:t>
            </a:r>
          </a:p>
          <a:p>
            <a:pPr eaLnBrk="1" hangingPunct="1"/>
            <a:r>
              <a:rPr lang="en-US" altLang="is-IS" sz="3000" smtClean="0"/>
              <a:t>Lögreglustöð staðarins hefur verið lokað. Takmörkuð þjónusta er nú veitt frá Fljótsdalshéraði.</a:t>
            </a:r>
          </a:p>
          <a:p>
            <a:pPr eaLnBrk="1" hangingPunct="1">
              <a:buFont typeface="Arial" charset="0"/>
              <a:buNone/>
            </a:pPr>
            <a:endParaRPr lang="en-US" altLang="is-IS" sz="3000" smtClean="0"/>
          </a:p>
        </p:txBody>
      </p:sp>
      <p:pic>
        <p:nvPicPr>
          <p:cNvPr id="17412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Leiðin til Evrópu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603250" y="4800600"/>
            <a:ext cx="81661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altLang="is-IS" smtClean="0"/>
              <a:t>Fjarðarheiði er hluti „vegarins” milli Íslands og</a:t>
            </a:r>
          </a:p>
          <a:p>
            <a:pPr eaLnBrk="1" hangingPunct="1">
              <a:buFont typeface="Arial" charset="0"/>
              <a:buNone/>
            </a:pPr>
            <a:r>
              <a:rPr lang="en-US" altLang="is-IS" smtClean="0"/>
              <a:t>Evrópu. </a:t>
            </a:r>
          </a:p>
        </p:txBody>
      </p:sp>
      <p:pic>
        <p:nvPicPr>
          <p:cNvPr id="18436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norraena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447800"/>
            <a:ext cx="4040187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norraen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447800"/>
            <a:ext cx="4040188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rai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48000"/>
            <a:ext cx="39433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 bwMode="auto">
          <a:xfrm>
            <a:off x="395288" y="3413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Flutningar með Norrænu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077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is-IS" sz="3000" dirty="0" err="1" smtClean="0"/>
              <a:t>Yfir</a:t>
            </a:r>
            <a:r>
              <a:rPr lang="en-US" altLang="is-IS" sz="3000" dirty="0" smtClean="0"/>
              <a:t> 10 </a:t>
            </a:r>
            <a:r>
              <a:rPr lang="en-US" altLang="is-IS" sz="3000" dirty="0" err="1" smtClean="0"/>
              <a:t>þúsund</a:t>
            </a:r>
            <a:r>
              <a:rPr lang="en-US" altLang="is-IS" sz="3000" dirty="0" smtClean="0"/>
              <a:t> </a:t>
            </a:r>
            <a:r>
              <a:rPr lang="en-US" altLang="is-IS" sz="3000" dirty="0" err="1" smtClean="0"/>
              <a:t>ökutæki</a:t>
            </a:r>
            <a:r>
              <a:rPr lang="en-US" altLang="is-IS" sz="3000" dirty="0" smtClean="0"/>
              <a:t> </a:t>
            </a:r>
            <a:r>
              <a:rPr lang="en-US" altLang="is-IS" sz="3000" dirty="0" err="1" smtClean="0"/>
              <a:t>árlega</a:t>
            </a:r>
            <a:endParaRPr lang="en-US" altLang="is-I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is-IS" sz="3000" dirty="0" err="1" smtClean="0"/>
              <a:t>Vöruinnflutningur</a:t>
            </a:r>
            <a:r>
              <a:rPr lang="en-US" altLang="is-IS" sz="3000" dirty="0" smtClean="0"/>
              <a:t> um 7000 </a:t>
            </a:r>
            <a:r>
              <a:rPr lang="en-US" altLang="is-IS" sz="3000" dirty="0" err="1" smtClean="0"/>
              <a:t>tonn</a:t>
            </a:r>
            <a:r>
              <a:rPr lang="en-US" altLang="is-IS" sz="3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s-IS" sz="3000" dirty="0" err="1" smtClean="0"/>
              <a:t>Vöruútflutningur</a:t>
            </a:r>
            <a:r>
              <a:rPr lang="en-US" altLang="is-IS" sz="3000" dirty="0" smtClean="0"/>
              <a:t> um 16 </a:t>
            </a:r>
            <a:r>
              <a:rPr lang="en-US" altLang="is-IS" sz="3000" dirty="0" err="1" smtClean="0"/>
              <a:t>þúsund</a:t>
            </a:r>
            <a:r>
              <a:rPr lang="en-US" altLang="is-IS" sz="3000" dirty="0" smtClean="0"/>
              <a:t> </a:t>
            </a:r>
            <a:r>
              <a:rPr lang="en-US" altLang="is-IS" sz="3000" dirty="0" err="1" smtClean="0"/>
              <a:t>tonn</a:t>
            </a:r>
            <a:endParaRPr lang="en-US" altLang="is-IS" sz="3000" dirty="0" smtClean="0"/>
          </a:p>
          <a:p>
            <a:pPr eaLnBrk="1" hangingPunct="1">
              <a:lnSpc>
                <a:spcPct val="80000"/>
              </a:lnSpc>
            </a:pPr>
            <a:endParaRPr lang="en-US" altLang="is-IS" sz="30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is-IS" sz="3000" i="1" dirty="0" err="1" smtClean="0"/>
              <a:t>Þetta</a:t>
            </a:r>
            <a:r>
              <a:rPr lang="en-US" altLang="is-IS" sz="3000" i="1" dirty="0" smtClean="0"/>
              <a:t> </a:t>
            </a:r>
            <a:r>
              <a:rPr lang="en-US" altLang="is-IS" sz="3000" i="1" dirty="0" err="1" smtClean="0"/>
              <a:t>samsvarar</a:t>
            </a:r>
            <a:r>
              <a:rPr lang="en-US" altLang="is-IS" sz="3000" i="1" dirty="0" smtClean="0"/>
              <a:t> um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is-IS" sz="3000" b="1" i="1" dirty="0" smtClean="0"/>
              <a:t>1000</a:t>
            </a:r>
            <a:r>
              <a:rPr lang="en-US" altLang="is-IS" sz="3000" i="1" dirty="0" smtClean="0"/>
              <a:t> </a:t>
            </a:r>
            <a:r>
              <a:rPr lang="en-US" altLang="is-IS" sz="3000" i="1" dirty="0" err="1" smtClean="0"/>
              <a:t>fulllestuðum</a:t>
            </a:r>
            <a:r>
              <a:rPr lang="en-US" altLang="is-IS" sz="3000" i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is-IS" sz="3000" i="1" dirty="0" err="1" smtClean="0"/>
              <a:t>vöruflutningabifreiðum</a:t>
            </a:r>
            <a:r>
              <a:rPr lang="en-US" altLang="is-IS" sz="3000" i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is-IS" sz="3000" i="1" dirty="0" err="1" smtClean="0"/>
              <a:t>sem</a:t>
            </a:r>
            <a:r>
              <a:rPr lang="en-US" altLang="is-IS" sz="3000" i="1" dirty="0" smtClean="0"/>
              <a:t> </a:t>
            </a:r>
            <a:r>
              <a:rPr lang="en-US" altLang="is-IS" sz="3000" i="1" dirty="0" err="1" smtClean="0"/>
              <a:t>fara</a:t>
            </a:r>
            <a:r>
              <a:rPr lang="en-US" altLang="is-IS" sz="3000" i="1" dirty="0" smtClean="0"/>
              <a:t> </a:t>
            </a:r>
            <a:r>
              <a:rPr lang="en-US" altLang="is-IS" sz="3000" i="1" dirty="0" err="1" smtClean="0"/>
              <a:t>þurfa</a:t>
            </a:r>
            <a:r>
              <a:rPr lang="en-US" altLang="is-IS" sz="3000" i="1" dirty="0" smtClean="0"/>
              <a:t> </a:t>
            </a:r>
            <a:r>
              <a:rPr lang="en-US" altLang="is-IS" sz="3000" i="1" dirty="0" err="1" smtClean="0"/>
              <a:t>yfir</a:t>
            </a:r>
            <a:r>
              <a:rPr lang="en-US" altLang="is-IS" sz="3000" i="1" dirty="0" smtClean="0"/>
              <a:t> </a:t>
            </a:r>
            <a:r>
              <a:rPr lang="en-US" altLang="is-IS" sz="3000" i="1" dirty="0" err="1" smtClean="0"/>
              <a:t>Fjarðarheiði</a:t>
            </a:r>
            <a:r>
              <a:rPr lang="en-US" altLang="is-IS" sz="3000" i="1" dirty="0" smtClean="0"/>
              <a:t> </a:t>
            </a:r>
            <a:r>
              <a:rPr lang="en-US" altLang="is-IS" sz="3000" i="1" dirty="0" err="1" smtClean="0"/>
              <a:t>árlega</a:t>
            </a:r>
            <a:r>
              <a:rPr lang="en-US" altLang="is-IS" sz="3000" i="1" dirty="0" smtClean="0"/>
              <a:t>.</a:t>
            </a:r>
            <a:r>
              <a:rPr lang="en-US" altLang="is-IS" sz="3000" i="1" dirty="0" smtClean="0">
                <a:solidFill>
                  <a:srgbClr val="FF0000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s-IS" altLang="is-IS" sz="3000" i="1" dirty="0" smtClean="0">
                <a:solidFill>
                  <a:srgbClr val="FF0000"/>
                </a:solidFill>
              </a:rPr>
              <a:t>Norræna skiptir sköpum fyrir Seyðisfjörð!</a:t>
            </a:r>
            <a:endParaRPr lang="en-US" altLang="is-IS" sz="30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is-IS" sz="3000" i="1" dirty="0" smtClean="0">
              <a:solidFill>
                <a:srgbClr val="FF0000"/>
              </a:solidFill>
            </a:endParaRPr>
          </a:p>
        </p:txBody>
      </p:sp>
      <p:pic>
        <p:nvPicPr>
          <p:cNvPr id="19461" name="Picture 4" descr="fjardarheidargong_final_hlid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b="1" smtClean="0"/>
              <a:t>Fjarðarheiðargöng</a:t>
            </a:r>
            <a:br>
              <a:rPr lang="en-US" altLang="is-IS" b="1" smtClean="0"/>
            </a:br>
            <a:r>
              <a:rPr lang="en-US" altLang="is-IS" sz="3000" i="1" smtClean="0"/>
              <a:t>baráttumál í áratugi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z="2400" dirty="0" err="1" smtClean="0"/>
              <a:t>Fyrst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rætt</a:t>
            </a:r>
            <a:r>
              <a:rPr lang="en-US" altLang="is-IS" sz="2400" dirty="0" smtClean="0"/>
              <a:t> um </a:t>
            </a:r>
            <a:r>
              <a:rPr lang="en-US" altLang="is-IS" sz="2400" dirty="0" err="1" smtClean="0"/>
              <a:t>jarðgangatengingu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Seyðisfjarðar</a:t>
            </a:r>
            <a:r>
              <a:rPr lang="en-US" altLang="is-IS" sz="2400" dirty="0" smtClean="0"/>
              <a:t> um 1980. </a:t>
            </a:r>
          </a:p>
          <a:p>
            <a:pPr eaLnBrk="1" hangingPunct="1"/>
            <a:r>
              <a:rPr lang="en-US" altLang="is-IS" sz="2400" dirty="0" err="1" smtClean="0"/>
              <a:t>Samstaða</a:t>
            </a:r>
            <a:r>
              <a:rPr lang="en-US" altLang="is-IS" sz="2400" dirty="0" smtClean="0"/>
              <a:t> á Austurlandi – </a:t>
            </a:r>
            <a:r>
              <a:rPr lang="en-US" altLang="is-IS" sz="2400" dirty="0" err="1" smtClean="0"/>
              <a:t>Ályktanir</a:t>
            </a:r>
            <a:r>
              <a:rPr lang="en-US" altLang="is-IS" sz="2400" dirty="0" smtClean="0"/>
              <a:t> SSA </a:t>
            </a:r>
            <a:r>
              <a:rPr lang="en-US" altLang="is-IS" sz="2400" dirty="0" err="1" smtClean="0"/>
              <a:t>segja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að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næstu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göng</a:t>
            </a:r>
            <a:r>
              <a:rPr lang="en-US" altLang="is-IS" sz="2400" dirty="0" smtClean="0"/>
              <a:t> á </a:t>
            </a:r>
            <a:r>
              <a:rPr lang="en-US" altLang="is-IS" sz="2400" dirty="0" err="1" smtClean="0"/>
              <a:t>eftir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Norðfjarðargöngum</a:t>
            </a:r>
            <a:r>
              <a:rPr lang="en-US" altLang="is-IS" sz="2400" dirty="0" smtClean="0"/>
              <a:t> skuli </a:t>
            </a:r>
            <a:r>
              <a:rPr lang="en-US" altLang="is-IS" sz="2400" dirty="0" err="1" smtClean="0"/>
              <a:t>verða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undir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Fjarðarheiði</a:t>
            </a:r>
            <a:r>
              <a:rPr lang="en-US" altLang="is-IS" sz="2400" dirty="0" smtClean="0"/>
              <a:t>.</a:t>
            </a:r>
          </a:p>
          <a:p>
            <a:pPr eaLnBrk="1" hangingPunct="1"/>
            <a:r>
              <a:rPr lang="en-US" altLang="is-IS" sz="2400" dirty="0" smtClean="0"/>
              <a:t>Í </a:t>
            </a:r>
            <a:r>
              <a:rPr lang="en-US" altLang="is-IS" sz="2400" dirty="0" err="1" smtClean="0"/>
              <a:t>núverandi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samgönguáætlun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er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gert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ráð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fyrir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að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rannsóknum</a:t>
            </a:r>
            <a:r>
              <a:rPr lang="en-US" altLang="is-IS" sz="2400" dirty="0" smtClean="0"/>
              <a:t> og </a:t>
            </a:r>
            <a:r>
              <a:rPr lang="en-US" altLang="is-IS" sz="2400" dirty="0" err="1" smtClean="0"/>
              <a:t>undirbúningi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Seyðisfjarðarganga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verði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hagað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með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þeim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hætti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að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hægt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verði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að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hefja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framkvæmdir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við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jarðgöng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undir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Fjarðarheiði</a:t>
            </a:r>
            <a:r>
              <a:rPr lang="en-US" altLang="is-IS" sz="2400" dirty="0" smtClean="0"/>
              <a:t> í </a:t>
            </a:r>
            <a:r>
              <a:rPr lang="en-US" altLang="is-IS" sz="2400" dirty="0" err="1" smtClean="0"/>
              <a:t>kjölfar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Norðfjarðarganga</a:t>
            </a:r>
            <a:r>
              <a:rPr lang="en-US" altLang="is-IS" sz="2400" dirty="0" smtClean="0"/>
              <a:t>.</a:t>
            </a:r>
          </a:p>
          <a:p>
            <a:pPr eaLnBrk="1" hangingPunct="1"/>
            <a:r>
              <a:rPr lang="en-US" altLang="is-IS" sz="3500" dirty="0" smtClean="0"/>
              <a:t>… </a:t>
            </a:r>
            <a:r>
              <a:rPr lang="en-US" altLang="is-IS" sz="3500" b="1" dirty="0" err="1" smtClean="0"/>
              <a:t>nú</a:t>
            </a:r>
            <a:r>
              <a:rPr lang="en-US" altLang="is-IS" sz="3500" b="1" dirty="0" smtClean="0"/>
              <a:t> </a:t>
            </a:r>
            <a:r>
              <a:rPr lang="en-US" altLang="is-IS" sz="3500" b="1" dirty="0" err="1" smtClean="0"/>
              <a:t>vantar</a:t>
            </a:r>
            <a:r>
              <a:rPr lang="en-US" altLang="is-IS" sz="3500" b="1" dirty="0" smtClean="0"/>
              <a:t> </a:t>
            </a:r>
            <a:r>
              <a:rPr lang="en-US" altLang="is-IS" sz="3500" b="1" dirty="0" err="1" smtClean="0"/>
              <a:t>fjármagn</a:t>
            </a:r>
            <a:r>
              <a:rPr lang="en-US" altLang="is-IS" sz="3500" b="1" dirty="0" smtClean="0"/>
              <a:t> </a:t>
            </a:r>
            <a:r>
              <a:rPr lang="en-US" altLang="is-IS" sz="3500" b="1" dirty="0" err="1" smtClean="0"/>
              <a:t>til</a:t>
            </a:r>
            <a:r>
              <a:rPr lang="en-US" altLang="is-IS" sz="3500" b="1" dirty="0" smtClean="0"/>
              <a:t> </a:t>
            </a:r>
            <a:r>
              <a:rPr lang="en-US" altLang="is-IS" sz="3500" b="1" dirty="0" err="1" smtClean="0"/>
              <a:t>að</a:t>
            </a:r>
            <a:r>
              <a:rPr lang="en-US" altLang="is-IS" sz="3500" b="1" dirty="0" smtClean="0"/>
              <a:t> </a:t>
            </a:r>
            <a:r>
              <a:rPr lang="en-US" altLang="is-IS" sz="3500" b="1" dirty="0" err="1" smtClean="0"/>
              <a:t>ljúka</a:t>
            </a:r>
            <a:r>
              <a:rPr lang="en-US" altLang="is-IS" sz="3500" b="1" dirty="0" smtClean="0"/>
              <a:t> </a:t>
            </a:r>
            <a:r>
              <a:rPr lang="en-US" altLang="is-IS" sz="3500" b="1" dirty="0" err="1" smtClean="0"/>
              <a:t>rannsóknarborunum</a:t>
            </a:r>
            <a:r>
              <a:rPr lang="en-US" altLang="is-IS" sz="3500" b="1" dirty="0" smtClean="0"/>
              <a:t>!</a:t>
            </a:r>
          </a:p>
        </p:txBody>
      </p:sp>
      <p:pic>
        <p:nvPicPr>
          <p:cNvPr id="3076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Veggjöld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91" y="3933056"/>
            <a:ext cx="3475525" cy="26278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525963"/>
          </a:xfrm>
        </p:spPr>
        <p:txBody>
          <a:bodyPr/>
          <a:lstStyle/>
          <a:p>
            <a:pPr algn="ctr"/>
            <a:r>
              <a:rPr lang="is-IS" sz="2800" dirty="0"/>
              <a:t>Bæjarstjórn </a:t>
            </a:r>
            <a:r>
              <a:rPr lang="is-IS" sz="2800" dirty="0" smtClean="0"/>
              <a:t>Seyðisfjarðar </a:t>
            </a:r>
            <a:r>
              <a:rPr lang="is-IS" sz="2800" dirty="0"/>
              <a:t>hefur </a:t>
            </a:r>
            <a:r>
              <a:rPr lang="is-IS" sz="2800" dirty="0" smtClean="0"/>
              <a:t>ítrekað lýst </a:t>
            </a:r>
            <a:r>
              <a:rPr lang="is-IS" sz="2800" u="sng" dirty="0" smtClean="0"/>
              <a:t>stuðningi við að </a:t>
            </a:r>
            <a:r>
              <a:rPr lang="is-IS" sz="2800" u="sng" dirty="0"/>
              <a:t>veggjöld </a:t>
            </a:r>
            <a:r>
              <a:rPr lang="is-IS" sz="2800" dirty="0"/>
              <a:t>verði liður </a:t>
            </a:r>
            <a:r>
              <a:rPr lang="is-IS" sz="2800" dirty="0" smtClean="0"/>
              <a:t>í fjármögnun Seyðisfjarðarganga </a:t>
            </a:r>
            <a:r>
              <a:rPr lang="is-IS" sz="2800" dirty="0"/>
              <a:t>undir Fjarðarheiði, </a:t>
            </a:r>
            <a:r>
              <a:rPr lang="is-IS" sz="2800" dirty="0" smtClean="0"/>
              <a:t> geti </a:t>
            </a:r>
            <a:r>
              <a:rPr lang="is-IS" sz="2800" dirty="0"/>
              <a:t>það orðið til að flýta fyrir ákvörðun og undirbúningi gerðar þeirra. </a:t>
            </a:r>
          </a:p>
        </p:txBody>
      </p:sp>
    </p:spTree>
    <p:extLst>
      <p:ext uri="{BB962C8B-B14F-4D97-AF65-F5344CB8AC3E}">
        <p14:creationId xmlns:p14="http://schemas.microsoft.com/office/powerpoint/2010/main" val="2237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Óskir Seyðfirðinga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s-IS" b="1" smtClean="0"/>
              <a:t>Núverandi biðstaða verði rofin </a:t>
            </a:r>
            <a:r>
              <a:rPr lang="en-US" altLang="is-IS" smtClean="0"/>
              <a:t>með tímasettum áætlunum um framkvæmdir á Fjarðarheiðargöngum. </a:t>
            </a:r>
            <a:br>
              <a:rPr lang="en-US" altLang="is-IS" smtClean="0"/>
            </a:br>
            <a:endParaRPr lang="en-US" altLang="is-IS" smtClean="0"/>
          </a:p>
          <a:p>
            <a:pPr eaLnBrk="1" hangingPunct="1">
              <a:lnSpc>
                <a:spcPct val="90000"/>
              </a:lnSpc>
            </a:pPr>
            <a:r>
              <a:rPr lang="en-US" altLang="is-IS" smtClean="0"/>
              <a:t>Tryggt verði fjármagn í rannsóknarboranir strax á næsta ári!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is-IS" smtClean="0"/>
          </a:p>
          <a:p>
            <a:pPr eaLnBrk="1" hangingPunct="1">
              <a:lnSpc>
                <a:spcPct val="90000"/>
              </a:lnSpc>
            </a:pPr>
            <a:r>
              <a:rPr lang="en-US" altLang="is-IS" b="1" smtClean="0"/>
              <a:t>Fjarðarheiðargöng komist í framkvæmd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is-IS" b="1" smtClean="0"/>
              <a:t>    … sem allra fyrst!</a:t>
            </a:r>
          </a:p>
          <a:p>
            <a:pPr eaLnBrk="1" hangingPunct="1">
              <a:lnSpc>
                <a:spcPct val="90000"/>
              </a:lnSpc>
            </a:pPr>
            <a:endParaRPr lang="en-US" altLang="is-IS" smtClean="0"/>
          </a:p>
          <a:p>
            <a:pPr eaLnBrk="1" hangingPunct="1">
              <a:lnSpc>
                <a:spcPct val="90000"/>
              </a:lnSpc>
            </a:pPr>
            <a:endParaRPr lang="en-US" altLang="is-IS" smtClean="0"/>
          </a:p>
        </p:txBody>
      </p:sp>
      <p:pic>
        <p:nvPicPr>
          <p:cNvPr id="20484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Sprengj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79613"/>
            <a:ext cx="8193088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146175" y="260350"/>
            <a:ext cx="7061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s-IS" sz="4400" dirty="0">
                <a:latin typeface="+mj-lt"/>
              </a:rPr>
              <a:t>Framtíð Seyðisfjarðar veltur á </a:t>
            </a:r>
            <a:br>
              <a:rPr lang="is-IS" sz="4400" dirty="0">
                <a:latin typeface="+mj-lt"/>
              </a:rPr>
            </a:br>
            <a:r>
              <a:rPr lang="is-IS" sz="4400" dirty="0">
                <a:latin typeface="+mj-lt"/>
              </a:rPr>
              <a:t>göngum undir Fjarðarheiði!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s-IS" dirty="0" smtClean="0"/>
              <a:t>Samanburður samgöngumynstra</a:t>
            </a:r>
            <a:endParaRPr lang="is-I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6040" t="9704" r="30883" b="18530"/>
          <a:stretch/>
        </p:blipFill>
        <p:spPr bwMode="auto">
          <a:xfrm>
            <a:off x="1403648" y="1412776"/>
            <a:ext cx="6696744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3149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Lengd jarðganga og vega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9181" t="31954" r="28237" b="38235"/>
          <a:stretch/>
        </p:blipFill>
        <p:spPr bwMode="auto">
          <a:xfrm>
            <a:off x="457200" y="2348880"/>
            <a:ext cx="8229600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238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Vegalengdir</a:t>
            </a:r>
            <a:endParaRPr lang="is-I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338" t="27941" r="24600" b="35294"/>
          <a:stretch/>
        </p:blipFill>
        <p:spPr bwMode="auto">
          <a:xfrm>
            <a:off x="457200" y="2060849"/>
            <a:ext cx="8435280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1061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seydisfj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773238"/>
            <a:ext cx="193833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fjardarheidargong_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57338"/>
            <a:ext cx="3757613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ofae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037263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fjardarheidargong_final_hlid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Samgöngur við Seyðisfjörð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16502" y="1417638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s-IS" dirty="0" err="1" smtClean="0"/>
              <a:t>Fjarðarheiði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er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eina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vegtenging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Seyðisfjarðar</a:t>
            </a:r>
            <a:r>
              <a:rPr lang="en-US" altLang="is-I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s-IS" dirty="0" err="1" smtClean="0"/>
              <a:t>Vegurinn</a:t>
            </a:r>
            <a:r>
              <a:rPr lang="en-US" altLang="is-IS" dirty="0" smtClean="0"/>
              <a:t> um </a:t>
            </a:r>
            <a:r>
              <a:rPr lang="en-US" altLang="is-IS" dirty="0" err="1" smtClean="0"/>
              <a:t>heiðina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lokast</a:t>
            </a:r>
            <a:r>
              <a:rPr lang="en-US" altLang="is-IS" dirty="0" smtClean="0"/>
              <a:t> á </a:t>
            </a:r>
            <a:r>
              <a:rPr lang="en-US" altLang="is-IS" dirty="0" err="1" smtClean="0"/>
              <a:t>hverjum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vetri</a:t>
            </a:r>
            <a:r>
              <a:rPr lang="en-US" altLang="is-IS" dirty="0" smtClean="0"/>
              <a:t>, </a:t>
            </a:r>
            <a:r>
              <a:rPr lang="en-US" altLang="is-IS" dirty="0" err="1" smtClean="0"/>
              <a:t>stundum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hluta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úr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degi</a:t>
            </a:r>
            <a:r>
              <a:rPr lang="en-US" altLang="is-IS" dirty="0" smtClean="0"/>
              <a:t> og </a:t>
            </a:r>
            <a:r>
              <a:rPr lang="en-US" altLang="is-IS" dirty="0" err="1" smtClean="0"/>
              <a:t>dæmi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eru</a:t>
            </a:r>
            <a:r>
              <a:rPr lang="en-US" altLang="is-IS" dirty="0" smtClean="0"/>
              <a:t> um </a:t>
            </a:r>
            <a:r>
              <a:rPr lang="en-US" altLang="is-IS" dirty="0" err="1" smtClean="0"/>
              <a:t>samfellda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lokun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allt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upp</a:t>
            </a:r>
            <a:r>
              <a:rPr lang="en-US" altLang="is-IS" dirty="0" smtClean="0"/>
              <a:t> í </a:t>
            </a:r>
            <a:r>
              <a:rPr lang="en-US" altLang="is-IS" dirty="0" err="1" smtClean="0"/>
              <a:t>fjóra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sólarhringa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samfellt</a:t>
            </a:r>
            <a:r>
              <a:rPr lang="en-US" altLang="is-IS" dirty="0" smtClean="0"/>
              <a:t> sl. </a:t>
            </a:r>
            <a:r>
              <a:rPr lang="en-US" altLang="is-IS" dirty="0" err="1" smtClean="0"/>
              <a:t>vetur</a:t>
            </a:r>
            <a:r>
              <a:rPr lang="en-US" altLang="is-I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s-IS" dirty="0" err="1" smtClean="0"/>
              <a:t>Ekki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er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sjálfgefið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að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hægt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sé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að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komast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að</a:t>
            </a:r>
            <a:r>
              <a:rPr lang="en-US" altLang="is-IS" dirty="0" smtClean="0"/>
              <a:t> og </a:t>
            </a:r>
            <a:r>
              <a:rPr lang="en-US" altLang="is-IS" dirty="0" err="1" smtClean="0"/>
              <a:t>frá</a:t>
            </a:r>
            <a:r>
              <a:rPr lang="en-US" altLang="is-IS" dirty="0" smtClean="0"/>
              <a:t> Seyðisfirði á </a:t>
            </a:r>
            <a:r>
              <a:rPr lang="en-US" altLang="is-IS" dirty="0" err="1" smtClean="0"/>
              <a:t>sjó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þegar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veður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eru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verst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að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vetri</a:t>
            </a:r>
            <a:r>
              <a:rPr lang="en-US" altLang="is-IS" dirty="0" smtClean="0"/>
              <a:t> </a:t>
            </a:r>
            <a:r>
              <a:rPr lang="en-US" altLang="is-IS" dirty="0" err="1" smtClean="0"/>
              <a:t>til</a:t>
            </a:r>
            <a:r>
              <a:rPr lang="en-US" altLang="is-IS" dirty="0" smtClean="0"/>
              <a:t> á </a:t>
            </a:r>
            <a:r>
              <a:rPr lang="en-US" altLang="is-IS" dirty="0" err="1" smtClean="0"/>
              <a:t>Fjarðarheiði</a:t>
            </a:r>
            <a:r>
              <a:rPr lang="en-US" altLang="is-IS" dirty="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is-IS" dirty="0" smtClean="0"/>
              <a:t>= </a:t>
            </a:r>
            <a:r>
              <a:rPr lang="en-US" altLang="is-IS" b="1" dirty="0" err="1" smtClean="0"/>
              <a:t>Seyðisfjörður</a:t>
            </a:r>
            <a:r>
              <a:rPr lang="en-US" altLang="is-IS" b="1" dirty="0" smtClean="0"/>
              <a:t> </a:t>
            </a:r>
            <a:r>
              <a:rPr lang="en-US" altLang="is-IS" b="1" dirty="0" err="1" smtClean="0"/>
              <a:t>einangrast</a:t>
            </a:r>
            <a:r>
              <a:rPr lang="en-US" altLang="is-IS" b="1" dirty="0" smtClean="0"/>
              <a:t> </a:t>
            </a:r>
            <a:r>
              <a:rPr lang="en-US" altLang="is-IS" b="1" dirty="0" err="1" smtClean="0"/>
              <a:t>reglulega</a:t>
            </a:r>
            <a:r>
              <a:rPr lang="en-US" altLang="is-IS" b="1" dirty="0" smtClean="0"/>
              <a:t>!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is-IS" dirty="0" smtClean="0"/>
          </a:p>
        </p:txBody>
      </p:sp>
      <p:pic>
        <p:nvPicPr>
          <p:cNvPr id="4100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Vegurinn um Fjarðarheiði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4581525"/>
            <a:ext cx="8229600" cy="98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is-IS" sz="3000" smtClean="0"/>
              <a:t>Fer upp í 620 metra hæð yfir sjávarmáli.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is-IS" sz="3000" u="sng" smtClean="0"/>
              <a:t>Veður eru válynd í slíkri veghæð. </a:t>
            </a:r>
            <a:endParaRPr lang="en-US" altLang="is-IS" sz="3000" b="1" i="1" u="sng" smtClean="0">
              <a:solidFill>
                <a:srgbClr val="FF0000"/>
              </a:solidFill>
            </a:endParaRPr>
          </a:p>
        </p:txBody>
      </p:sp>
      <p:pic>
        <p:nvPicPr>
          <p:cNvPr id="5124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myndavelaheið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201738"/>
            <a:ext cx="4284663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snjog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7638"/>
            <a:ext cx="4102100" cy="307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Vegurinn um Fjarðarheiði</a:t>
            </a:r>
          </a:p>
        </p:txBody>
      </p:sp>
      <p:pic>
        <p:nvPicPr>
          <p:cNvPr id="6148" name="Picture 4" descr="fjardarheidargong_final_hlid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149" name="Content Placeholder 2"/>
          <p:cNvSpPr>
            <a:spLocks noGrp="1"/>
          </p:cNvSpPr>
          <p:nvPr>
            <p:ph idx="1"/>
          </p:nvPr>
        </p:nvSpPr>
        <p:spPr bwMode="auto">
          <a:xfrm>
            <a:off x="900113" y="4705350"/>
            <a:ext cx="7570787" cy="10096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is-IS" sz="3000" smtClean="0"/>
              <a:t>Rúmlega 10 kílómetra kafli vegarins </a:t>
            </a:r>
            <a:br>
              <a:rPr lang="en-US" altLang="is-IS" sz="3000" smtClean="0"/>
            </a:br>
            <a:r>
              <a:rPr lang="en-US" altLang="is-IS" sz="3000" smtClean="0"/>
              <a:t>er í um 600 metra hæð!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49418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is-IS" smtClean="0"/>
              <a:t>Í snjóavetrum myndast þar samfelld snjógöng.</a:t>
            </a:r>
            <a:br>
              <a:rPr lang="en-US" altLang="is-IS" smtClean="0"/>
            </a:br>
            <a:endParaRPr lang="en-US" altLang="is-IS" smtClean="0"/>
          </a:p>
        </p:txBody>
      </p:sp>
      <p:pic>
        <p:nvPicPr>
          <p:cNvPr id="7171" name="Content Placeholder 3" descr="snjogong196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628775"/>
            <a:ext cx="4225925" cy="281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nysnjog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754437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6375" y="260350"/>
            <a:ext cx="600392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s-IS" sz="4400" dirty="0">
                <a:latin typeface="+mj-lt"/>
              </a:rPr>
              <a:t>Vegurinn um Fjarðarheiði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Vegurinn um Fjarðarheiði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5943600" y="1295400"/>
            <a:ext cx="2943225" cy="140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altLang="is-IS" b="1" smtClean="0"/>
              <a:t>Krappar beygjur,</a:t>
            </a:r>
          </a:p>
          <a:p>
            <a:pPr eaLnBrk="1" hangingPunct="1">
              <a:buFont typeface="Arial" charset="0"/>
              <a:buNone/>
            </a:pPr>
            <a:r>
              <a:rPr lang="en-US" altLang="is-IS" b="1" smtClean="0"/>
              <a:t>háir vegkantar, </a:t>
            </a:r>
          </a:p>
          <a:p>
            <a:pPr eaLnBrk="1" hangingPunct="1">
              <a:buFont typeface="Arial" charset="0"/>
              <a:buNone/>
            </a:pPr>
            <a:r>
              <a:rPr lang="en-US" altLang="is-IS" b="1" smtClean="0"/>
              <a:t>brattir vegfláar.</a:t>
            </a:r>
          </a:p>
          <a:p>
            <a:pPr eaLnBrk="1" hangingPunct="1">
              <a:buFont typeface="Arial" charset="0"/>
              <a:buNone/>
            </a:pPr>
            <a:endParaRPr lang="en-US" altLang="is-IS" smtClean="0"/>
          </a:p>
          <a:p>
            <a:pPr eaLnBrk="1" hangingPunct="1">
              <a:buFont typeface="Arial" charset="0"/>
              <a:buNone/>
            </a:pPr>
            <a:endParaRPr lang="en-US" altLang="is-IS" smtClean="0"/>
          </a:p>
        </p:txBody>
      </p:sp>
      <p:pic>
        <p:nvPicPr>
          <p:cNvPr id="8196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286000" y="19970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is-IS" altLang="is-IS" sz="1800"/>
          </a:p>
        </p:txBody>
      </p:sp>
      <p:pic>
        <p:nvPicPr>
          <p:cNvPr id="8198" name="Picture 5" descr="beygj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97075"/>
            <a:ext cx="513556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0" y="5584825"/>
            <a:ext cx="5692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US" altLang="is-IS" sz="2200" b="1"/>
              <a:t>Euro RAP skilgreinir Fjarðarheiði sem </a:t>
            </a:r>
            <a:br>
              <a:rPr lang="en-US" altLang="is-IS" sz="2200" b="1"/>
            </a:br>
            <a:r>
              <a:rPr lang="en-US" altLang="is-IS" sz="2200" b="1" u="sng"/>
              <a:t>einn hættulegasta vegarkafla landsins!</a:t>
            </a:r>
            <a:br>
              <a:rPr lang="en-US" altLang="is-IS" sz="2200" b="1" u="sng"/>
            </a:br>
            <a:endParaRPr lang="en-US" altLang="is-IS" sz="2200" b="1" u="sng"/>
          </a:p>
        </p:txBody>
      </p:sp>
      <p:pic>
        <p:nvPicPr>
          <p:cNvPr id="6152" name="Picture 7" descr="vegfla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176588"/>
            <a:ext cx="2968625" cy="2408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chemeClr val="bg1">
                <a:alpha val="42998"/>
              </a:schemeClr>
            </a:outerShdw>
          </a:effectLst>
        </p:spPr>
      </p:pic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755650" y="1187450"/>
            <a:ext cx="434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is-IS" altLang="is-IS"/>
              <a:t>Ekki bara erfiðleikar á veturna!</a:t>
            </a:r>
            <a:endParaRPr lang="en-US" alt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smtClean="0"/>
              <a:t>Staðreyndir tala sínu máli!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3777619"/>
            <a:ext cx="82296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is-IS" sz="2600" dirty="0" err="1" smtClean="0"/>
              <a:t>Síðustu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fjögur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ár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hafa</a:t>
            </a:r>
            <a:r>
              <a:rPr lang="en-US" altLang="is-IS" sz="2600" dirty="0" smtClean="0"/>
              <a:t> </a:t>
            </a:r>
            <a:r>
              <a:rPr lang="en-US" altLang="is-IS" sz="2600" b="1" dirty="0" smtClean="0"/>
              <a:t>20-50 </a:t>
            </a:r>
            <a:r>
              <a:rPr lang="en-US" altLang="is-IS" sz="2600" b="1" dirty="0" err="1" smtClean="0"/>
              <a:t>dagar</a:t>
            </a:r>
            <a:r>
              <a:rPr lang="en-US" altLang="is-IS" sz="2600" b="1" dirty="0" smtClean="0"/>
              <a:t> </a:t>
            </a:r>
            <a:r>
              <a:rPr lang="en-US" altLang="is-IS" sz="2600" dirty="0" smtClean="0"/>
              <a:t>á </a:t>
            </a:r>
            <a:r>
              <a:rPr lang="en-US" altLang="is-IS" sz="2600" dirty="0" err="1" smtClean="0"/>
              <a:t>hverju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ári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verið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skilgreindir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sem</a:t>
            </a:r>
            <a:r>
              <a:rPr lang="en-US" altLang="is-IS" sz="2600" dirty="0" smtClean="0"/>
              <a:t>  „</a:t>
            </a:r>
            <a:r>
              <a:rPr lang="en-US" altLang="is-IS" sz="2600" dirty="0" err="1" smtClean="0"/>
              <a:t>vandræðadagar</a:t>
            </a:r>
            <a:r>
              <a:rPr lang="en-US" altLang="is-IS" sz="2600" dirty="0" smtClean="0"/>
              <a:t>” á </a:t>
            </a:r>
            <a:r>
              <a:rPr lang="en-US" altLang="is-IS" sz="2600" dirty="0" err="1" smtClean="0"/>
              <a:t>Fjarðarheiði</a:t>
            </a:r>
            <a:r>
              <a:rPr lang="en-US" altLang="is-IS" sz="2600" dirty="0" smtClean="0"/>
              <a:t> -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is-IS" sz="2600" dirty="0" err="1" smtClean="0"/>
              <a:t>vegfarendur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þurfa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aðstoð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björgunarsveita</a:t>
            </a:r>
            <a:r>
              <a:rPr lang="en-US" altLang="is-IS" sz="2600" dirty="0" smtClean="0"/>
              <a:t>, </a:t>
            </a:r>
            <a:r>
              <a:rPr lang="en-US" altLang="is-IS" sz="2600" dirty="0" err="1" smtClean="0"/>
              <a:t>snjómokstur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er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nánast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samfelldur</a:t>
            </a:r>
            <a:r>
              <a:rPr lang="en-US" altLang="is-IS" sz="2600" dirty="0" smtClean="0"/>
              <a:t>, </a:t>
            </a:r>
            <a:r>
              <a:rPr lang="en-US" altLang="is-IS" sz="2600" dirty="0" err="1" smtClean="0"/>
              <a:t>þörf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fyrir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miklar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hálkuvarnir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eða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vegurinn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hreinlega</a:t>
            </a:r>
            <a:r>
              <a:rPr lang="en-US" altLang="is-IS" sz="2600" dirty="0" smtClean="0"/>
              <a:t> </a:t>
            </a:r>
            <a:r>
              <a:rPr lang="en-US" altLang="is-IS" sz="2600" dirty="0" err="1" smtClean="0"/>
              <a:t>lokaður</a:t>
            </a:r>
            <a:r>
              <a:rPr lang="en-US" altLang="is-IS" sz="3000" dirty="0" smtClean="0"/>
              <a:t>. </a:t>
            </a:r>
          </a:p>
        </p:txBody>
      </p:sp>
      <p:pic>
        <p:nvPicPr>
          <p:cNvPr id="9220" name="Picture 4" descr="fjardarheidargong_final_hli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00"/>
            <a:ext cx="271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286000" y="19970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is-IS" altLang="is-IS" sz="1800"/>
          </a:p>
        </p:txBody>
      </p:sp>
      <p:pic>
        <p:nvPicPr>
          <p:cNvPr id="9222" name="Picture 5" descr="ru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012825"/>
            <a:ext cx="3611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hjal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012825"/>
            <a:ext cx="3611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524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Fjarðarheiðargöng baráttumál í áratugi</vt:lpstr>
      <vt:lpstr>PowerPoint Presentation</vt:lpstr>
      <vt:lpstr>Samgöngur við Seyðisfjörð</vt:lpstr>
      <vt:lpstr>Vegurinn um Fjarðarheiði</vt:lpstr>
      <vt:lpstr>Vegurinn um Fjarðarheiði</vt:lpstr>
      <vt:lpstr>Í snjóavetrum myndast þar samfelld snjógöng. </vt:lpstr>
      <vt:lpstr>Vegurinn um Fjarðarheiði</vt:lpstr>
      <vt:lpstr>Staðreyndir tala sínu máli!</vt:lpstr>
      <vt:lpstr>PowerPoint Presentation</vt:lpstr>
      <vt:lpstr>Staðreyndir tala sínu máli!</vt:lpstr>
      <vt:lpstr>Ekki bara Seyðfirðingar  sem komnir eru að þolmörkum!</vt:lpstr>
      <vt:lpstr>Umferðin á Fjarðarheiði</vt:lpstr>
      <vt:lpstr>Fjarðarheiðargöng – fyrir hverja?</vt:lpstr>
      <vt:lpstr>Fjarðarheiðargöng eru búsetumál</vt:lpstr>
      <vt:lpstr>Fjarðarheiðargöng eru atvinnumál</vt:lpstr>
      <vt:lpstr>Fjarðarheiðargöng eru öryggismál</vt:lpstr>
      <vt:lpstr>Leiðin til Evrópu</vt:lpstr>
      <vt:lpstr>Flutningar með Norrænu</vt:lpstr>
      <vt:lpstr>Veggjöld</vt:lpstr>
      <vt:lpstr>Óskir Seyðfirðinga</vt:lpstr>
      <vt:lpstr>PowerPoint Presentation</vt:lpstr>
      <vt:lpstr>Samanburður samgöngumynstra</vt:lpstr>
      <vt:lpstr>Lengd jarðganga og vega</vt:lpstr>
      <vt:lpstr>Vegalengdir</vt:lpstr>
      <vt:lpstr>PowerPoint Presentation</vt:lpstr>
    </vt:vector>
  </TitlesOfParts>
  <Company>Athygli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Jóhann Ólafur Halldórsson</dc:creator>
  <cp:lastModifiedBy>Arnbjörg</cp:lastModifiedBy>
  <cp:revision>81</cp:revision>
  <dcterms:created xsi:type="dcterms:W3CDTF">2010-09-22T19:17:43Z</dcterms:created>
  <dcterms:modified xsi:type="dcterms:W3CDTF">2013-12-16T16:14:31Z</dcterms:modified>
</cp:coreProperties>
</file>